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E00FF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BE00FF"/>
        </a:fontRef>
        <a:srgbClr val="BE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E00FF"/>
        </a:fontRef>
        <a:srgbClr val="BE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E00FF"/>
              </a:solidFill>
              <a:prstDash val="solid"/>
              <a:round/>
            </a:ln>
          </a:top>
          <a:bottom>
            <a:ln w="25400" cap="flat">
              <a:solidFill>
                <a:srgbClr val="BE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E00FF"/>
              </a:solidFill>
              <a:prstDash val="solid"/>
              <a:round/>
            </a:ln>
          </a:top>
          <a:bottom>
            <a:ln w="25400" cap="flat">
              <a:solidFill>
                <a:srgbClr val="BE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BE00FF"/>
        </a:fontRef>
        <a:srgbClr val="BE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CAFF"/>
          </a:solidFill>
        </a:fill>
      </a:tcStyle>
    </a:wholeTbl>
    <a:band2H>
      <a:tcTxStyle b="def" i="def"/>
      <a:tcStyle>
        <a:tcBdr/>
        <a:fill>
          <a:solidFill>
            <a:srgbClr val="F4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E00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3" y="1270000"/>
            <a:ext cx="16840203" cy="1122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1" y="1263650"/>
            <a:ext cx="16757662" cy="1118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8"/>
            <a:ext cx="10922000" cy="1639993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avier Reyna"/>
          <p:cNvSpPr txBox="1"/>
          <p:nvPr>
            <p:ph type="body" sz="quarter" idx="1"/>
          </p:nvPr>
        </p:nvSpPr>
        <p:spPr>
          <a:xfrm>
            <a:off x="1206499" y="11839047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Javier Reyna</a:t>
            </a:r>
          </a:p>
        </p:txBody>
      </p:sp>
      <p:sp>
        <p:nvSpPr>
          <p:cNvPr id="152" name="Secondary Data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Secondary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notation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Annotations</a:t>
            </a:r>
          </a:p>
        </p:txBody>
      </p:sp>
      <p:pic>
        <p:nvPicPr>
          <p:cNvPr id="187" name="Screen Shot 2022-11-15 at 10.24.31 PM.png" descr="Screen Shot 2022-11-15 at 10.24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" y="3965092"/>
            <a:ext cx="11852493" cy="578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22-11-15 at 10.25.20 PM.png" descr="Screen Shot 2022-11-15 at 10.25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17449" y="3965092"/>
            <a:ext cx="11532360" cy="578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cal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Scales</a:t>
            </a:r>
          </a:p>
        </p:txBody>
      </p:sp>
      <p:sp>
        <p:nvSpPr>
          <p:cNvPr id="191" name="Layed out along the axes of a graph…"/>
          <p:cNvSpPr txBox="1"/>
          <p:nvPr>
            <p:ph type="body" idx="1"/>
          </p:nvPr>
        </p:nvSpPr>
        <p:spPr>
          <a:xfrm>
            <a:off x="1206500" y="2636751"/>
            <a:ext cx="21971000" cy="9867766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Layed out along the axes of a graph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Divide axes into increments of equal length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Assign quantitive measures or categorical labels to those increments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Quantitative Scales assign specific numeric to the data object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Categorical Scales associate categorical items with data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Quantitative Scal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Quantitative Scales</a:t>
            </a:r>
          </a:p>
        </p:txBody>
      </p:sp>
      <p:sp>
        <p:nvSpPr>
          <p:cNvPr id="194" name="Linear Scale…"/>
          <p:cNvSpPr txBox="1"/>
          <p:nvPr>
            <p:ph type="body" idx="1"/>
          </p:nvPr>
        </p:nvSpPr>
        <p:spPr>
          <a:xfrm>
            <a:off x="1206500" y="2709568"/>
            <a:ext cx="21971000" cy="9794948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Linear Scale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Logarithmic Scale</a:t>
            </a:r>
          </a:p>
        </p:txBody>
      </p:sp>
      <p:pic>
        <p:nvPicPr>
          <p:cNvPr id="195" name="Screen Shot 2022-11-15 at 10.48.07 PM.png" descr="Screen Shot 2022-11-15 at 10.48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5083" y="6315414"/>
            <a:ext cx="20493835" cy="258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ar vs Log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Linear vs Log</a:t>
            </a:r>
          </a:p>
        </p:txBody>
      </p:sp>
      <p:pic>
        <p:nvPicPr>
          <p:cNvPr id="198" name="Screen Shot 2022-11-15 at 10.55.39 PM.png" descr="Screen Shot 2022-11-15 at 10.55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930650"/>
            <a:ext cx="10923025" cy="6556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2-11-15 at 10.55.53 PM.png" descr="Screen Shot 2022-11-15 at 10.55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7400" y="4000891"/>
            <a:ext cx="11343021" cy="655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og Scal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Log Scales</a:t>
            </a:r>
          </a:p>
        </p:txBody>
      </p:sp>
      <p:sp>
        <p:nvSpPr>
          <p:cNvPr id="202" name="Useful when trying to compare difference in value as a ration or percentage"/>
          <p:cNvSpPr txBox="1"/>
          <p:nvPr>
            <p:ph type="body" idx="1"/>
          </p:nvPr>
        </p:nvSpPr>
        <p:spPr>
          <a:xfrm>
            <a:off x="1206500" y="2609375"/>
            <a:ext cx="21971000" cy="9895142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Useful when trying to compare difference in value as a ration or percentage</a:t>
            </a:r>
          </a:p>
        </p:txBody>
      </p:sp>
      <p:pic>
        <p:nvPicPr>
          <p:cNvPr id="203" name="Screen Shot 2022-11-15 at 11.13.31 PM.png" descr="Screen Shot 2022-11-15 at 11.13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" y="4868212"/>
            <a:ext cx="11623279" cy="5377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22-11-15 at 11.13.43 PM.png" descr="Screen Shot 2022-11-15 at 11.13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5339" y="4868212"/>
            <a:ext cx="10754936" cy="5377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is Secondary Data?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What is Secondary Data?</a:t>
            </a:r>
          </a:p>
        </p:txBody>
      </p:sp>
      <p:sp>
        <p:nvSpPr>
          <p:cNvPr id="155" name="Trend Lines…"/>
          <p:cNvSpPr txBox="1"/>
          <p:nvPr>
            <p:ph type="body" idx="1"/>
          </p:nvPr>
        </p:nvSpPr>
        <p:spPr>
          <a:xfrm>
            <a:off x="1206500" y="2945181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Trend Lines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Reference Lines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Annotations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Scales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rend Lin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Trend Lines</a:t>
            </a:r>
          </a:p>
        </p:txBody>
      </p:sp>
      <p:sp>
        <p:nvSpPr>
          <p:cNvPr id="158" name="Represent the overall nature of the graph…"/>
          <p:cNvSpPr txBox="1"/>
          <p:nvPr>
            <p:ph type="body" idx="1"/>
          </p:nvPr>
        </p:nvSpPr>
        <p:spPr>
          <a:xfrm>
            <a:off x="1206499" y="2729993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Represent the overall nature of the graph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Usually used in graphs that display correlation or time series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Doesn’t represent any actual values but summarized the graph as a whole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rend Lines in Time Seri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Trend Lines in Time Series</a:t>
            </a:r>
          </a:p>
        </p:txBody>
      </p:sp>
      <p:pic>
        <p:nvPicPr>
          <p:cNvPr id="161" name="Screen Shot 2022-11-15 at 9.30.58 PM.png" descr="Screen Shot 2022-11-15 at 9.30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818" y="2888466"/>
            <a:ext cx="8923056" cy="4319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22-11-15 at 9.36.59 PM.png" descr="Screen Shot 2022-11-15 at 9.36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86823" y="2833689"/>
            <a:ext cx="8923056" cy="4429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22-11-15 at 9.41.04 PM.png" descr="Screen Shot 2022-11-15 at 9.41.0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6574" y="8639450"/>
            <a:ext cx="9670853" cy="473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rend Lines in Correaltion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Trend Lines in Correaltions</a:t>
            </a:r>
          </a:p>
        </p:txBody>
      </p:sp>
      <p:pic>
        <p:nvPicPr>
          <p:cNvPr id="166" name="Screen Shot 2022-11-15 at 9.51.58 PM.png" descr="Screen Shot 2022-11-15 at 9.51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8003" y="3370519"/>
            <a:ext cx="8998799" cy="7306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2-11-15 at 9.56.24 PM.png" descr="Screen Shot 2022-11-15 at 9.56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31409" y="163376"/>
            <a:ext cx="8849286" cy="6433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22-11-15 at 9.56.32 PM.png" descr="Screen Shot 2022-11-15 at 9.56.3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31409" y="6899470"/>
            <a:ext cx="8849286" cy="651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ferance Lin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Referance Lines</a:t>
            </a:r>
          </a:p>
        </p:txBody>
      </p:sp>
      <p:sp>
        <p:nvSpPr>
          <p:cNvPr id="171" name="Provies context information in the form of meaningful comparison"/>
          <p:cNvSpPr txBox="1"/>
          <p:nvPr>
            <p:ph type="body" idx="1"/>
          </p:nvPr>
        </p:nvSpPr>
        <p:spPr>
          <a:xfrm>
            <a:off x="1206500" y="2903898"/>
            <a:ext cx="21971000" cy="9600618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Provies context information in the form of meaningful comparison</a:t>
            </a:r>
          </a:p>
        </p:txBody>
      </p:sp>
      <p:pic>
        <p:nvPicPr>
          <p:cNvPr id="172" name="Screen Shot 2022-11-15 at 10.00.27 PM.png" descr="Screen Shot 2022-11-15 at 10.00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9182" y="5208978"/>
            <a:ext cx="14145636" cy="6335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ference Lin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Reference Lines</a:t>
            </a:r>
          </a:p>
        </p:txBody>
      </p:sp>
      <p:sp>
        <p:nvSpPr>
          <p:cNvPr id="175" name="They can also be helpful to display the mean, median, or standard deviation…"/>
          <p:cNvSpPr txBox="1"/>
          <p:nvPr>
            <p:ph type="body" idx="1"/>
          </p:nvPr>
        </p:nvSpPr>
        <p:spPr>
          <a:xfrm>
            <a:off x="1206500" y="2891082"/>
            <a:ext cx="21971000" cy="961343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They can also be helpful to display the mean, median, or standard deviation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This was the reader is able to see how values deviate from the norm</a:t>
            </a:r>
          </a:p>
        </p:txBody>
      </p:sp>
      <p:pic>
        <p:nvPicPr>
          <p:cNvPr id="176" name="Screen Shot 2022-11-15 at 10.05.09 PM.png" descr="Screen Shot 2022-11-15 at 10.05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050" y="5571318"/>
            <a:ext cx="10911968" cy="4977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22-11-15 at 10.05.14 PM.png" descr="Screen Shot 2022-11-15 at 10.05.1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80950" y="5494349"/>
            <a:ext cx="11283009" cy="5131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ference Line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Reference Lines </a:t>
            </a:r>
          </a:p>
        </p:txBody>
      </p:sp>
      <p:pic>
        <p:nvPicPr>
          <p:cNvPr id="180" name="Screen Shot 2022-11-15 at 10.11.42 PM.png" descr="Screen Shot 2022-11-15 at 10.11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037" y="4729612"/>
            <a:ext cx="12023926" cy="7293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notations"/>
          <p:cNvSpPr txBox="1"/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Annotations</a:t>
            </a:r>
          </a:p>
        </p:txBody>
      </p:sp>
      <p:sp>
        <p:nvSpPr>
          <p:cNvPr id="183" name="They can be used to clarify meaning or to make a point…"/>
          <p:cNvSpPr txBox="1"/>
          <p:nvPr>
            <p:ph type="body" idx="1"/>
          </p:nvPr>
        </p:nvSpPr>
        <p:spPr>
          <a:xfrm>
            <a:off x="1206500" y="2311067"/>
            <a:ext cx="21971000" cy="976165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They can be used to clarify meaning or to make a point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They should be located in or near the graph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text should be integrated in a way that doesn’t not distract from the important elements of the graph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If placed in the data region they should not cover or disrupt any information in the data region</a:t>
            </a:r>
          </a:p>
        </p:txBody>
      </p:sp>
      <p:pic>
        <p:nvPicPr>
          <p:cNvPr id="184" name="Screen Shot 2022-11-15 at 10.22.00 PM.png" descr="Screen Shot 2022-11-15 at 10.22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800" y="7721600"/>
            <a:ext cx="10583261" cy="5781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BE00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E00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